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9" r:id="rId8"/>
    <p:sldId id="267"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5958" autoAdjust="0"/>
  </p:normalViewPr>
  <p:slideViewPr>
    <p:cSldViewPr snapToGrid="0">
      <p:cViewPr varScale="1">
        <p:scale>
          <a:sx n="104" d="100"/>
          <a:sy n="104" d="100"/>
        </p:scale>
        <p:origin x="660" y="138"/>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SRNTGT051</a:t>
            </a:r>
            <a:br>
              <a:rPr lang="hu-HU" sz="4000"/>
            </a:br>
            <a:endParaRPr lang="hu-HU" sz="4000"/>
          </a:p>
          <a:p>
            <a:pPr marL="0" lvl="0" indent="0" algn="ctr" rtl="0">
              <a:spcBef>
                <a:spcPts val="0"/>
              </a:spcBef>
              <a:spcAft>
                <a:spcPts val="0"/>
              </a:spcAft>
              <a:buNone/>
            </a:pPr>
            <a:r>
              <a:rPr lang="hu-HU" sz="4000"/>
              <a:t>Notia Naval Academy</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SRNTGT051 - Notia Naval Academy</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6</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9" name="Kép 8">
            <a:extLst>
              <a:ext uri="{FF2B5EF4-FFF2-40B4-BE49-F238E27FC236}">
                <a16:creationId xmlns:a16="http://schemas.microsoft.com/office/drawing/2014/main" id="{21A64FCA-4D3C-C8CB-26B9-1D0C8271C60C}"/>
              </a:ext>
            </a:extLst>
          </p:cNvPr>
          <p:cNvPicPr>
            <a:picLocks noChangeAspect="1"/>
          </p:cNvPicPr>
          <p:nvPr/>
        </p:nvPicPr>
        <p:blipFill>
          <a:blip r:embed="rId3"/>
          <a:stretch>
            <a:fillRect/>
          </a:stretch>
        </p:blipFill>
        <p:spPr>
          <a:xfrm>
            <a:off x="1364186" y="1920554"/>
            <a:ext cx="12858876" cy="8617282"/>
          </a:xfrm>
          <a:prstGeom prst="rect">
            <a:avLst/>
          </a:prstGeom>
        </p:spPr>
      </p:pic>
      <p:graphicFrame>
        <p:nvGraphicFramePr>
          <p:cNvPr id="62" name="Google Shape;62;p14"/>
          <p:cNvGraphicFramePr/>
          <p:nvPr>
            <p:extLst>
              <p:ext uri="{D42A27DB-BD31-4B8C-83A1-F6EECF244321}">
                <p14:modId xmlns:p14="http://schemas.microsoft.com/office/powerpoint/2010/main" val="630603698"/>
              </p:ext>
            </p:extLst>
          </p:nvPr>
        </p:nvGraphicFramePr>
        <p:xfrm>
          <a:off x="0" y="0"/>
          <a:ext cx="15119350"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SRNTGT051</a:t>
                      </a:r>
                      <a:r>
                        <a:rPr lang="fr" sz="1500" b="1"/>
                        <a:t>   </a:t>
                      </a:r>
                      <a:r>
                        <a:rPr lang="hu-HU" sz="1500" b="1"/>
                        <a:t>CATCODE: 6</a:t>
                      </a:r>
                      <a:endParaRPr sz="1500" b="1"/>
                    </a:p>
                    <a:p>
                      <a:pPr marL="0" lvl="0" indent="0" algn="l" rtl="0">
                        <a:spcBef>
                          <a:spcPts val="0"/>
                        </a:spcBef>
                        <a:spcAft>
                          <a:spcPts val="0"/>
                        </a:spcAft>
                        <a:buNone/>
                      </a:pPr>
                      <a:r>
                        <a:rPr lang="fr" sz="1500" b="1" dirty="0"/>
                        <a:t>MIDB GEO</a:t>
                      </a:r>
                      <a:r>
                        <a:rPr lang="fr" sz="1500" b="1"/>
                        <a:t>: </a:t>
                      </a:r>
                      <a:r>
                        <a:rPr lang="pt-BR" sz="1500" b="1"/>
                        <a:t>N 69 04.228 E033 23.538</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584288" y="2419028"/>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3601688" y="30089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8729065" y="3688030"/>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SRNTGT051 - Notia Naval Academy</a:t>
            </a:r>
          </a:p>
        </p:txBody>
      </p:sp>
      <p:cxnSp>
        <p:nvCxnSpPr>
          <p:cNvPr id="68" name="Google Shape;68;p14"/>
          <p:cNvCxnSpPr>
            <a:cxnSpLocks/>
            <a:stCxn id="67" idx="2"/>
            <a:endCxn id="69" idx="0"/>
          </p:cNvCxnSpPr>
          <p:nvPr/>
        </p:nvCxnSpPr>
        <p:spPr>
          <a:xfrm>
            <a:off x="10036373" y="4190230"/>
            <a:ext cx="455384" cy="2247252"/>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10131757" y="6437482"/>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a:extLst>
              <a:ext uri="{FF2B5EF4-FFF2-40B4-BE49-F238E27FC236}">
                <a16:creationId xmlns:a16="http://schemas.microsoft.com/office/drawing/2014/main" id="{0555F6DB-96AA-A8E7-66BB-CA5588FBE969}"/>
              </a:ext>
            </a:extLst>
          </p:cNvPr>
          <p:cNvPicPr>
            <a:picLocks noChangeAspect="1"/>
          </p:cNvPicPr>
          <p:nvPr/>
        </p:nvPicPr>
        <p:blipFill>
          <a:blip r:embed="rId6"/>
          <a:stretch>
            <a:fillRect/>
          </a:stretch>
        </p:blipFill>
        <p:spPr>
          <a:xfrm>
            <a:off x="8320836" y="7709440"/>
            <a:ext cx="637904" cy="425269"/>
          </a:xfrm>
          <a:prstGeom prst="rect">
            <a:avLst/>
          </a:prstGeom>
        </p:spPr>
      </p:pic>
      <p:sp>
        <p:nvSpPr>
          <p:cNvPr id="8" name="Google Shape;64;p14">
            <a:extLst>
              <a:ext uri="{FF2B5EF4-FFF2-40B4-BE49-F238E27FC236}">
                <a16:creationId xmlns:a16="http://schemas.microsoft.com/office/drawing/2014/main"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just"/>
            <a:r>
              <a:rPr lang="en-US" sz="1800" b="1"/>
              <a:t>The Notia Naval Academy is part of Notian Navy’s long range command and control of</a:t>
            </a:r>
          </a:p>
          <a:p>
            <a:pPr lvl="0" algn="just"/>
            <a:r>
              <a:rPr lang="en-US" sz="1800" b="1"/>
              <a:t>surface vessels and submarines at sea. Destruction of the radio mast reduces the ability</a:t>
            </a:r>
          </a:p>
          <a:p>
            <a:pPr lvl="0" algn="just"/>
            <a:r>
              <a:rPr lang="en-US" sz="1800" b="1"/>
              <a:t>command and control surface vessels and submarines causing them to be less aggressive,</a:t>
            </a:r>
          </a:p>
          <a:p>
            <a:pPr lvl="0" algn="just"/>
            <a:r>
              <a:rPr lang="en-US" sz="1800" b="1"/>
              <a:t>and have an increased chance of returning to friendly waters.</a:t>
            </a:r>
            <a:endParaRPr lang="en-US" sz="1800" b="1" dirty="0"/>
          </a:p>
        </p:txBody>
      </p:sp>
      <p:pic>
        <p:nvPicPr>
          <p:cNvPr id="15" name="Picture 2" descr="Finnország">
            <a:extLst>
              <a:ext uri="{FF2B5EF4-FFF2-40B4-BE49-F238E27FC236}">
                <a16:creationId xmlns:a16="http://schemas.microsoft.com/office/drawing/2014/main" id="{301F3093-BB8C-E6D4-6AA8-DE38BBB99338}"/>
              </a:ext>
            </a:extLst>
          </p:cNvPr>
          <p:cNvPicPr/>
          <p:nvPr/>
        </p:nvPicPr>
        <p:blipFill>
          <a:blip r:embed="rId7"/>
          <a:stretch/>
        </p:blipFill>
        <p:spPr>
          <a:xfrm>
            <a:off x="5780224" y="8030511"/>
            <a:ext cx="463558" cy="334800"/>
          </a:xfrm>
          <a:prstGeom prst="rect">
            <a:avLst/>
          </a:prstGeom>
          <a:ln w="0">
            <a:solidFill>
              <a:srgbClr val="000000"/>
            </a:solidFill>
          </a:ln>
        </p:spPr>
      </p:pic>
      <p:pic>
        <p:nvPicPr>
          <p:cNvPr id="19" name="Picture 4" descr="Norvégia">
            <a:extLst>
              <a:ext uri="{FF2B5EF4-FFF2-40B4-BE49-F238E27FC236}">
                <a16:creationId xmlns:a16="http://schemas.microsoft.com/office/drawing/2014/main" id="{C0C3F272-B818-CBF3-252C-10F7FA0CBBD4}"/>
              </a:ext>
            </a:extLst>
          </p:cNvPr>
          <p:cNvPicPr/>
          <p:nvPr/>
        </p:nvPicPr>
        <p:blipFill>
          <a:blip r:embed="rId8"/>
          <a:stretch/>
        </p:blipFill>
        <p:spPr>
          <a:xfrm>
            <a:off x="5859495" y="3783760"/>
            <a:ext cx="530791" cy="40647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Kép 7">
            <a:extLst>
              <a:ext uri="{FF2B5EF4-FFF2-40B4-BE49-F238E27FC236}">
                <a16:creationId xmlns:a16="http://schemas.microsoft.com/office/drawing/2014/main" id="{3BD8A43F-FA49-E112-AC70-5908297C444D}"/>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58000"/>
                    </a14:imgEffect>
                  </a14:imgLayer>
                </a14:imgProps>
              </a:ext>
            </a:extLst>
          </a:blip>
          <a:stretch>
            <a:fillRect/>
          </a:stretch>
        </p:blipFill>
        <p:spPr>
          <a:xfrm>
            <a:off x="-2" y="2142317"/>
            <a:ext cx="15119350" cy="8504634"/>
          </a:xfrm>
          <a:prstGeom prst="rect">
            <a:avLst/>
          </a:prstGeom>
          <a:effectLst>
            <a:glow>
              <a:schemeClr val="accent1">
                <a:alpha val="40000"/>
              </a:schemeClr>
            </a:glow>
          </a:effectLst>
        </p:spPr>
      </p:pic>
      <p:graphicFrame>
        <p:nvGraphicFramePr>
          <p:cNvPr id="75" name="Google Shape;75;p15"/>
          <p:cNvGraphicFramePr/>
          <p:nvPr>
            <p:extLst>
              <p:ext uri="{D42A27DB-BD31-4B8C-83A1-F6EECF244321}">
                <p14:modId xmlns:p14="http://schemas.microsoft.com/office/powerpoint/2010/main" val="1675214326"/>
              </p:ext>
            </p:extLst>
          </p:nvPr>
        </p:nvGraphicFramePr>
        <p:xfrm>
          <a:off x="0" y="-1"/>
          <a:ext cx="15119351" cy="10691813"/>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6">
                  <a:extLst>
                    <a:ext uri="{9D8B030D-6E8A-4147-A177-3AD203B41FA5}">
                      <a16:colId xmlns:a16="http://schemas.microsoft.com/office/drawing/2014/main" val="20002"/>
                    </a:ext>
                  </a:extLst>
                </a:gridCol>
                <a:gridCol w="3758186">
                  <a:extLst>
                    <a:ext uri="{9D8B030D-6E8A-4147-A177-3AD203B41FA5}">
                      <a16:colId xmlns:a16="http://schemas.microsoft.com/office/drawing/2014/main" val="20003"/>
                    </a:ext>
                  </a:extLst>
                </a:gridCol>
              </a:tblGrid>
              <a:tr h="123566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05156">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099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5666806" y="3190186"/>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1" y="2145542"/>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2464042" y="2976117"/>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2481442" y="3566053"/>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oogle Shape;233;p24">
            <a:extLst>
              <a:ext uri="{FF2B5EF4-FFF2-40B4-BE49-F238E27FC236}">
                <a16:creationId xmlns:a16="http://schemas.microsoft.com/office/drawing/2014/main" id="{50A870CF-9095-04A9-F0B9-2BFB6991DF80}"/>
              </a:ext>
            </a:extLst>
          </p:cNvPr>
          <p:cNvGrpSpPr/>
          <p:nvPr/>
        </p:nvGrpSpPr>
        <p:grpSpPr>
          <a:xfrm>
            <a:off x="2290273" y="2950649"/>
            <a:ext cx="6762489" cy="7108957"/>
            <a:chOff x="4901793" y="-9623448"/>
            <a:chExt cx="4658569" cy="16956342"/>
          </a:xfrm>
        </p:grpSpPr>
        <p:sp>
          <p:nvSpPr>
            <p:cNvPr id="24" name="Google Shape;234;p24">
              <a:extLst>
                <a:ext uri="{FF2B5EF4-FFF2-40B4-BE49-F238E27FC236}">
                  <a16:creationId xmlns:a16="http://schemas.microsoft.com/office/drawing/2014/main" id="{2718B2E3-E6E1-611F-3A33-2B389DE646F8}"/>
                </a:ext>
              </a:extLst>
            </p:cNvPr>
            <p:cNvSpPr txBox="1"/>
            <p:nvPr/>
          </p:nvSpPr>
          <p:spPr>
            <a:xfrm>
              <a:off x="4901793" y="-9623448"/>
              <a:ext cx="2319597"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SRNTGT051</a:t>
              </a:r>
              <a:r>
                <a:rPr lang="hu-HU" sz="1400" b="1"/>
                <a:t>- Notia Naval Academy</a:t>
              </a:r>
            </a:p>
          </p:txBody>
        </p:sp>
        <p:cxnSp>
          <p:nvCxnSpPr>
            <p:cNvPr id="25" name="Google Shape;235;p24">
              <a:extLst>
                <a:ext uri="{FF2B5EF4-FFF2-40B4-BE49-F238E27FC236}">
                  <a16:creationId xmlns:a16="http://schemas.microsoft.com/office/drawing/2014/main" id="{65E2E281-CCE6-4A71-6635-E7483A6ECDD8}"/>
                </a:ext>
              </a:extLst>
            </p:cNvPr>
            <p:cNvCxnSpPr>
              <a:cxnSpLocks/>
              <a:stCxn id="24" idx="3"/>
            </p:cNvCxnSpPr>
            <p:nvPr/>
          </p:nvCxnSpPr>
          <p:spPr>
            <a:xfrm>
              <a:off x="7221390" y="-9052105"/>
              <a:ext cx="364902" cy="3825886"/>
            </a:xfrm>
            <a:prstGeom prst="straightConnector1">
              <a:avLst/>
            </a:prstGeom>
            <a:noFill/>
            <a:ln w="19050" cap="flat" cmpd="sng">
              <a:solidFill>
                <a:schemeClr val="bg1"/>
              </a:solidFill>
              <a:prstDash val="solid"/>
              <a:round/>
              <a:headEnd type="none" w="med" len="med"/>
              <a:tailEnd type="none" w="med" len="med"/>
            </a:ln>
          </p:spPr>
        </p:cxnSp>
        <p:sp>
          <p:nvSpPr>
            <p:cNvPr id="20" name="Google Shape;234;p24">
              <a:extLst>
                <a:ext uri="{FF2B5EF4-FFF2-40B4-BE49-F238E27FC236}">
                  <a16:creationId xmlns:a16="http://schemas.microsoft.com/office/drawing/2014/main" id="{827E08C8-B6A9-0DDB-0DC3-65879F9998BB}"/>
                </a:ext>
              </a:extLst>
            </p:cNvPr>
            <p:cNvSpPr txBox="1"/>
            <p:nvPr/>
          </p:nvSpPr>
          <p:spPr>
            <a:xfrm>
              <a:off x="8345316" y="-6873964"/>
              <a:ext cx="1215046"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sz="1400" b="1">
                  <a:solidFill>
                    <a:schemeClr val="dk1"/>
                  </a:solidFill>
                </a:rPr>
                <a:t>Severomorsk City</a:t>
              </a:r>
              <a:endParaRPr lang="hu-HU" sz="1400" b="1"/>
            </a:p>
          </p:txBody>
        </p:sp>
        <p:sp>
          <p:nvSpPr>
            <p:cNvPr id="21" name="Google Shape;234;p24">
              <a:extLst>
                <a:ext uri="{FF2B5EF4-FFF2-40B4-BE49-F238E27FC236}">
                  <a16:creationId xmlns:a16="http://schemas.microsoft.com/office/drawing/2014/main" id="{8B1053D2-4F2F-9D39-9029-9847F63FD7BD}"/>
                </a:ext>
              </a:extLst>
            </p:cNvPr>
            <p:cNvSpPr txBox="1"/>
            <p:nvPr/>
          </p:nvSpPr>
          <p:spPr>
            <a:xfrm>
              <a:off x="8252692" y="6190210"/>
              <a:ext cx="1215046"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sz="1400" b="1">
                  <a:solidFill>
                    <a:schemeClr val="dk1"/>
                  </a:solidFill>
                </a:rPr>
                <a:t>Severomorsk</a:t>
              </a:r>
              <a:r>
                <a:rPr lang="hu-HU" b="1">
                  <a:solidFill>
                    <a:schemeClr val="dk1"/>
                  </a:solidFill>
                </a:rPr>
                <a:t>-1 airbase</a:t>
              </a:r>
              <a:endParaRPr lang="hu-HU" sz="1400" b="1"/>
            </a:p>
          </p:txBody>
        </p:sp>
      </p:grpSp>
      <p:sp>
        <p:nvSpPr>
          <p:cNvPr id="3" name="Rektangel 11">
            <a:extLst>
              <a:ext uri="{FF2B5EF4-FFF2-40B4-BE49-F238E27FC236}">
                <a16:creationId xmlns:a16="http://schemas.microsoft.com/office/drawing/2014/main" id="{302E6F0C-8EE4-8014-8215-3221C1B08EA8}"/>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zabadkézi sokszög: alakzat 17">
            <a:extLst>
              <a:ext uri="{FF2B5EF4-FFF2-40B4-BE49-F238E27FC236}">
                <a16:creationId xmlns:a16="http://schemas.microsoft.com/office/drawing/2014/main" id="{9FD98BE7-E13D-5138-4068-CCCA52568F82}"/>
              </a:ext>
            </a:extLst>
          </p:cNvPr>
          <p:cNvSpPr/>
          <p:nvPr/>
        </p:nvSpPr>
        <p:spPr>
          <a:xfrm rot="19309822">
            <a:off x="6102067" y="4751124"/>
            <a:ext cx="291626" cy="329134"/>
          </a:xfrm>
          <a:custGeom>
            <a:avLst/>
            <a:gdLst>
              <a:gd name="connsiteX0" fmla="*/ 1504060 w 2657742"/>
              <a:gd name="connsiteY0" fmla="*/ 0 h 2999573"/>
              <a:gd name="connsiteX1" fmla="*/ 2657742 w 2657742"/>
              <a:gd name="connsiteY1" fmla="*/ 880216 h 2999573"/>
              <a:gd name="connsiteX2" fmla="*/ 1743342 w 2657742"/>
              <a:gd name="connsiteY2" fmla="*/ 2999573 h 2999573"/>
              <a:gd name="connsiteX3" fmla="*/ 0 w 2657742"/>
              <a:gd name="connsiteY3" fmla="*/ 1845891 h 2999573"/>
              <a:gd name="connsiteX4" fmla="*/ 1504060 w 2657742"/>
              <a:gd name="connsiteY4" fmla="*/ 0 h 29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742" h="2999573">
                <a:moveTo>
                  <a:pt x="1504060" y="0"/>
                </a:moveTo>
                <a:lnTo>
                  <a:pt x="2657742" y="880216"/>
                </a:lnTo>
                <a:lnTo>
                  <a:pt x="1743342" y="2999573"/>
                </a:lnTo>
                <a:lnTo>
                  <a:pt x="0" y="1845891"/>
                </a:lnTo>
                <a:lnTo>
                  <a:pt x="1504060"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9" name="Kép 8">
            <a:extLst>
              <a:ext uri="{FF2B5EF4-FFF2-40B4-BE49-F238E27FC236}">
                <a16:creationId xmlns:a16="http://schemas.microsoft.com/office/drawing/2014/main" id="{246C716C-4FDE-A67C-DF68-C55B1F69FBFF}"/>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23652"/>
            <a:ext cx="15119350" cy="8504634"/>
          </a:xfrm>
          <a:prstGeom prst="rect">
            <a:avLst/>
          </a:prstGeom>
        </p:spPr>
      </p:pic>
      <p:graphicFrame>
        <p:nvGraphicFramePr>
          <p:cNvPr id="156" name="Google Shape;156;p20"/>
          <p:cNvGraphicFramePr/>
          <p:nvPr>
            <p:extLst>
              <p:ext uri="{D42A27DB-BD31-4B8C-83A1-F6EECF244321}">
                <p14:modId xmlns:p14="http://schemas.microsoft.com/office/powerpoint/2010/main" val="1499899318"/>
              </p:ext>
            </p:extLst>
          </p:nvPr>
        </p:nvGraphicFramePr>
        <p:xfrm>
          <a:off x="0" y="-9235"/>
          <a:ext cx="15119350" cy="10691812"/>
        </p:xfrm>
        <a:graphic>
          <a:graphicData uri="http://schemas.openxmlformats.org/drawingml/2006/table">
            <a:tbl>
              <a:tblPr>
                <a:noFill/>
                <a:tableStyleId>{AE7EAA58-4EDA-4114-B047-75ABB572CC32}</a:tableStyleId>
              </a:tblPr>
              <a:tblGrid>
                <a:gridCol w="2508490">
                  <a:extLst>
                    <a:ext uri="{9D8B030D-6E8A-4147-A177-3AD203B41FA5}">
                      <a16:colId xmlns:a16="http://schemas.microsoft.com/office/drawing/2014/main" val="20000"/>
                    </a:ext>
                  </a:extLst>
                </a:gridCol>
                <a:gridCol w="6562184">
                  <a:extLst>
                    <a:ext uri="{9D8B030D-6E8A-4147-A177-3AD203B41FA5}">
                      <a16:colId xmlns:a16="http://schemas.microsoft.com/office/drawing/2014/main" val="20001"/>
                    </a:ext>
                  </a:extLst>
                </a:gridCol>
                <a:gridCol w="2302214">
                  <a:extLst>
                    <a:ext uri="{9D8B030D-6E8A-4147-A177-3AD203B41FA5}">
                      <a16:colId xmlns:a16="http://schemas.microsoft.com/office/drawing/2014/main" val="20002"/>
                    </a:ext>
                  </a:extLst>
                </a:gridCol>
                <a:gridCol w="3746462">
                  <a:extLst>
                    <a:ext uri="{9D8B030D-6E8A-4147-A177-3AD203B41FA5}">
                      <a16:colId xmlns:a16="http://schemas.microsoft.com/office/drawing/2014/main"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71" name="Google Shape;171;p20"/>
          <p:cNvSpPr txBox="1"/>
          <p:nvPr/>
        </p:nvSpPr>
        <p:spPr>
          <a:xfrm>
            <a:off x="12579250" y="224962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a:t>
            </a:r>
            <a:r>
              <a:rPr lang="fr" sz="1000" b="1"/>
              <a:t>A</a:t>
            </a:r>
            <a:endParaRPr sz="1000" b="1"/>
          </a:p>
          <a:p>
            <a:pPr marL="0" lvl="0" indent="0" algn="l" rtl="0">
              <a:spcBef>
                <a:spcPts val="0"/>
              </a:spcBef>
              <a:spcAft>
                <a:spcPts val="0"/>
              </a:spcAft>
              <a:buNone/>
            </a:pPr>
            <a:r>
              <a:rPr lang="hu-HU" sz="1000"/>
              <a:t>School Building 1</a:t>
            </a:r>
          </a:p>
          <a:p>
            <a:pPr lvl="1"/>
            <a:r>
              <a:rPr lang="pt-BR" sz="1000" b="1"/>
              <a:t>N 69 04.246 E 033 23.589</a:t>
            </a:r>
            <a:endParaRPr lang="hu-HU" sz="1000" b="1"/>
          </a:p>
          <a:p>
            <a:pPr lvl="1"/>
            <a:r>
              <a:rPr lang="fr" sz="1000" b="1"/>
              <a:t>DPI </a:t>
            </a:r>
            <a:r>
              <a:rPr lang="fr" sz="1000" b="1" dirty="0"/>
              <a:t>MSL</a:t>
            </a:r>
            <a:r>
              <a:rPr lang="fr" sz="1000" b="1"/>
              <a:t>: </a:t>
            </a:r>
            <a:r>
              <a:rPr lang="hu-HU" sz="1000" b="1"/>
              <a:t>173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9235"/>
            <a:ext cx="2330269" cy="1932887"/>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a:cxnSpLocks/>
          </p:cNvCxnSpPr>
          <p:nvPr/>
        </p:nvCxnSpPr>
        <p:spPr>
          <a:xfrm rot="13295047">
            <a:off x="4925704" y="434675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rot="2495047">
            <a:off x="4943104" y="493669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oogle Shape;166;p20">
            <a:extLst>
              <a:ext uri="{FF2B5EF4-FFF2-40B4-BE49-F238E27FC236}">
                <a16:creationId xmlns:a16="http://schemas.microsoft.com/office/drawing/2014/main" id="{3E1D0CE5-9BF9-2F34-1454-60ACE31DBB67}"/>
              </a:ext>
            </a:extLst>
          </p:cNvPr>
          <p:cNvGrpSpPr/>
          <p:nvPr/>
        </p:nvGrpSpPr>
        <p:grpSpPr>
          <a:xfrm>
            <a:off x="8013220" y="3450211"/>
            <a:ext cx="2136856" cy="1274971"/>
            <a:chOff x="2564816" y="7355641"/>
            <a:chExt cx="2121159" cy="1274971"/>
          </a:xfrm>
        </p:grpSpPr>
        <p:sp>
          <p:nvSpPr>
            <p:cNvPr id="150" name="Google Shape;167;p20">
              <a:extLst>
                <a:ext uri="{FF2B5EF4-FFF2-40B4-BE49-F238E27FC236}">
                  <a16:creationId xmlns:a16="http://schemas.microsoft.com/office/drawing/2014/main"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51" name="Google Shape;168;p20">
              <a:extLst>
                <a:ext uri="{FF2B5EF4-FFF2-40B4-BE49-F238E27FC236}">
                  <a16:creationId xmlns:a16="http://schemas.microsoft.com/office/drawing/2014/main"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sp>
        <p:nvSpPr>
          <p:cNvPr id="2" name="Rektangel 11">
            <a:extLst>
              <a:ext uri="{FF2B5EF4-FFF2-40B4-BE49-F238E27FC236}">
                <a16:creationId xmlns:a16="http://schemas.microsoft.com/office/drawing/2014/main" id="{D48F7D8A-47F1-6654-27F8-287A2A28484E}"/>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71;p20">
            <a:extLst>
              <a:ext uri="{FF2B5EF4-FFF2-40B4-BE49-F238E27FC236}">
                <a16:creationId xmlns:a16="http://schemas.microsoft.com/office/drawing/2014/main" id="{99793129-9D43-D5B5-D000-3A7C3A3C6A20}"/>
              </a:ext>
            </a:extLst>
          </p:cNvPr>
          <p:cNvSpPr txBox="1"/>
          <p:nvPr/>
        </p:nvSpPr>
        <p:spPr>
          <a:xfrm>
            <a:off x="12579250" y="3052373"/>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SRNTGT051B</a:t>
            </a:r>
            <a:endParaRPr sz="1000" b="1"/>
          </a:p>
          <a:p>
            <a:pPr marL="0" lvl="0" indent="0" algn="l" rtl="0">
              <a:spcBef>
                <a:spcPts val="0"/>
              </a:spcBef>
              <a:spcAft>
                <a:spcPts val="0"/>
              </a:spcAft>
              <a:buNone/>
            </a:pPr>
            <a:r>
              <a:rPr lang="hu-HU" sz="1000"/>
              <a:t>School Building 2</a:t>
            </a:r>
          </a:p>
          <a:p>
            <a:pPr lvl="1"/>
            <a:r>
              <a:rPr lang="pt-BR" sz="1000" b="1"/>
              <a:t>N 69 04.250 E 033 23.540</a:t>
            </a:r>
            <a:endParaRPr lang="hu-HU" sz="1000" b="1"/>
          </a:p>
          <a:p>
            <a:pPr lvl="1"/>
            <a:r>
              <a:rPr lang="fr" sz="1000" b="1"/>
              <a:t>DPI </a:t>
            </a:r>
            <a:r>
              <a:rPr lang="fr" sz="1000" b="1" dirty="0"/>
              <a:t>MSL</a:t>
            </a:r>
            <a:r>
              <a:rPr lang="fr" sz="1000" b="1"/>
              <a:t>: </a:t>
            </a:r>
            <a:r>
              <a:rPr lang="hu-HU" sz="1000" b="1"/>
              <a:t>157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1;p20">
            <a:extLst>
              <a:ext uri="{FF2B5EF4-FFF2-40B4-BE49-F238E27FC236}">
                <a16:creationId xmlns:a16="http://schemas.microsoft.com/office/drawing/2014/main" id="{1D163A2A-D7E4-CF02-C277-5A96B05C00C3}"/>
              </a:ext>
            </a:extLst>
          </p:cNvPr>
          <p:cNvSpPr txBox="1"/>
          <p:nvPr/>
        </p:nvSpPr>
        <p:spPr>
          <a:xfrm>
            <a:off x="12579250" y="3855121"/>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SRNTGT051C</a:t>
            </a:r>
            <a:endParaRPr sz="1000" b="1"/>
          </a:p>
          <a:p>
            <a:pPr marL="0" lvl="0" indent="0" algn="l" rtl="0">
              <a:spcBef>
                <a:spcPts val="0"/>
              </a:spcBef>
              <a:spcAft>
                <a:spcPts val="0"/>
              </a:spcAft>
              <a:buNone/>
            </a:pPr>
            <a:r>
              <a:rPr lang="hu-HU" sz="1000"/>
              <a:t>Communications Building</a:t>
            </a:r>
          </a:p>
          <a:p>
            <a:pPr lvl="1"/>
            <a:r>
              <a:rPr lang="pt-BR" sz="1000" b="1"/>
              <a:t>N 69 04.205 E 033 23.548</a:t>
            </a:r>
            <a:endParaRPr lang="hu-HU" sz="1000" b="1"/>
          </a:p>
          <a:p>
            <a:pPr lvl="1"/>
            <a:r>
              <a:rPr lang="fr" sz="1000" b="1"/>
              <a:t>DPI </a:t>
            </a:r>
            <a:r>
              <a:rPr lang="fr" sz="1000" b="1" dirty="0"/>
              <a:t>MSL</a:t>
            </a:r>
            <a:r>
              <a:rPr lang="fr" sz="1000" b="1"/>
              <a:t>: </a:t>
            </a:r>
            <a:r>
              <a:rPr lang="hu-HU" sz="1000" b="1"/>
              <a:t>158</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1;p20">
            <a:extLst>
              <a:ext uri="{FF2B5EF4-FFF2-40B4-BE49-F238E27FC236}">
                <a16:creationId xmlns:a16="http://schemas.microsoft.com/office/drawing/2014/main" id="{428DA465-6F3F-47C1-4969-24B17CAB3603}"/>
              </a:ext>
            </a:extLst>
          </p:cNvPr>
          <p:cNvSpPr txBox="1"/>
          <p:nvPr/>
        </p:nvSpPr>
        <p:spPr>
          <a:xfrm>
            <a:off x="12579250" y="4631082"/>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SRNTGT051C</a:t>
            </a:r>
            <a:endParaRPr sz="1000" b="1"/>
          </a:p>
          <a:p>
            <a:pPr marL="0" lvl="0" indent="0" algn="l" rtl="0">
              <a:spcBef>
                <a:spcPts val="0"/>
              </a:spcBef>
              <a:spcAft>
                <a:spcPts val="0"/>
              </a:spcAft>
              <a:buNone/>
            </a:pPr>
            <a:r>
              <a:rPr lang="hu-HU" sz="1000"/>
              <a:t>Research Department</a:t>
            </a:r>
          </a:p>
          <a:p>
            <a:pPr lvl="1"/>
            <a:r>
              <a:rPr lang="pt-BR" sz="1000" b="1"/>
              <a:t>N 69 04.201 E 033 23.636</a:t>
            </a:r>
            <a:endParaRPr lang="hu-HU" sz="1000" b="1"/>
          </a:p>
          <a:p>
            <a:pPr lvl="1"/>
            <a:r>
              <a:rPr lang="fr" sz="1000" b="1"/>
              <a:t>DPI </a:t>
            </a:r>
            <a:r>
              <a:rPr lang="fr" sz="1000" b="1" dirty="0"/>
              <a:t>MSL</a:t>
            </a:r>
            <a:r>
              <a:rPr lang="fr" sz="1000" b="1"/>
              <a:t>: </a:t>
            </a:r>
            <a:r>
              <a:rPr lang="hu-HU" sz="1000" b="1"/>
              <a:t>181</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grpSp>
        <p:nvGrpSpPr>
          <p:cNvPr id="11" name="Google Shape;166;p20">
            <a:extLst>
              <a:ext uri="{FF2B5EF4-FFF2-40B4-BE49-F238E27FC236}">
                <a16:creationId xmlns:a16="http://schemas.microsoft.com/office/drawing/2014/main" id="{F79BAB39-AE37-8F75-2EC6-777B5C578959}"/>
              </a:ext>
            </a:extLst>
          </p:cNvPr>
          <p:cNvGrpSpPr/>
          <p:nvPr/>
        </p:nvGrpSpPr>
        <p:grpSpPr>
          <a:xfrm>
            <a:off x="7490503" y="3096825"/>
            <a:ext cx="2136855" cy="1274971"/>
            <a:chOff x="2564816" y="7355641"/>
            <a:chExt cx="2121158" cy="1274971"/>
          </a:xfrm>
        </p:grpSpPr>
        <p:sp>
          <p:nvSpPr>
            <p:cNvPr id="12" name="Google Shape;167;p20">
              <a:extLst>
                <a:ext uri="{FF2B5EF4-FFF2-40B4-BE49-F238E27FC236}">
                  <a16:creationId xmlns:a16="http://schemas.microsoft.com/office/drawing/2014/main" id="{465788FF-251E-1161-6E22-59BA443D2226}"/>
                </a:ext>
              </a:extLst>
            </p:cNvPr>
            <p:cNvSpPr txBox="1"/>
            <p:nvPr/>
          </p:nvSpPr>
          <p:spPr>
            <a:xfrm>
              <a:off x="3793474"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cxnSp>
          <p:nvCxnSpPr>
            <p:cNvPr id="13" name="Google Shape;168;p20">
              <a:extLst>
                <a:ext uri="{FF2B5EF4-FFF2-40B4-BE49-F238E27FC236}">
                  <a16:creationId xmlns:a16="http://schemas.microsoft.com/office/drawing/2014/main" id="{9655D0CE-FB0A-FB77-FA8C-51154987DC60}"/>
                </a:ext>
              </a:extLst>
            </p:cNvPr>
            <p:cNvCxnSpPr>
              <a:cxnSpLocks/>
              <a:stCxn id="12"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grpSp>
        <p:nvGrpSpPr>
          <p:cNvPr id="14" name="Google Shape;166;p20">
            <a:extLst>
              <a:ext uri="{FF2B5EF4-FFF2-40B4-BE49-F238E27FC236}">
                <a16:creationId xmlns:a16="http://schemas.microsoft.com/office/drawing/2014/main" id="{B7C83CDA-B2E5-B911-88F7-F18E700CCC5C}"/>
              </a:ext>
            </a:extLst>
          </p:cNvPr>
          <p:cNvGrpSpPr/>
          <p:nvPr/>
        </p:nvGrpSpPr>
        <p:grpSpPr>
          <a:xfrm>
            <a:off x="6896457" y="5049533"/>
            <a:ext cx="3329715" cy="599237"/>
            <a:chOff x="1380720" y="7355641"/>
            <a:chExt cx="3305255" cy="599237"/>
          </a:xfrm>
        </p:grpSpPr>
        <p:sp>
          <p:nvSpPr>
            <p:cNvPr id="15" name="Google Shape;167;p20">
              <a:extLst>
                <a:ext uri="{FF2B5EF4-FFF2-40B4-BE49-F238E27FC236}">
                  <a16:creationId xmlns:a16="http://schemas.microsoft.com/office/drawing/2014/main" id="{768E6AC7-D9AB-ECD5-3ED9-B366E7AF7EA8}"/>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C</a:t>
              </a:r>
              <a:endParaRPr b="1">
                <a:solidFill>
                  <a:schemeClr val="dk1"/>
                </a:solidFill>
              </a:endParaRPr>
            </a:p>
          </p:txBody>
        </p:sp>
        <p:cxnSp>
          <p:nvCxnSpPr>
            <p:cNvPr id="16" name="Google Shape;168;p20">
              <a:extLst>
                <a:ext uri="{FF2B5EF4-FFF2-40B4-BE49-F238E27FC236}">
                  <a16:creationId xmlns:a16="http://schemas.microsoft.com/office/drawing/2014/main" id="{B6D5B6A0-EA01-34B3-2B88-F820A9AA4FE8}"/>
                </a:ext>
              </a:extLst>
            </p:cNvPr>
            <p:cNvCxnSpPr>
              <a:cxnSpLocks/>
              <a:stCxn id="15" idx="1"/>
            </p:cNvCxnSpPr>
            <p:nvPr/>
          </p:nvCxnSpPr>
          <p:spPr>
            <a:xfrm flipH="1">
              <a:off x="1380720" y="7497691"/>
              <a:ext cx="2412755" cy="457187"/>
            </a:xfrm>
            <a:prstGeom prst="straightConnector1">
              <a:avLst/>
            </a:prstGeom>
            <a:noFill/>
            <a:ln w="19050" cap="flat" cmpd="sng">
              <a:solidFill>
                <a:schemeClr val="bg1"/>
              </a:solidFill>
              <a:prstDash val="solid"/>
              <a:round/>
              <a:headEnd type="none" w="med" len="med"/>
              <a:tailEnd type="none" w="med" len="med"/>
            </a:ln>
          </p:spPr>
        </p:cxnSp>
      </p:grpSp>
      <p:grpSp>
        <p:nvGrpSpPr>
          <p:cNvPr id="17" name="Google Shape;166;p20">
            <a:extLst>
              <a:ext uri="{FF2B5EF4-FFF2-40B4-BE49-F238E27FC236}">
                <a16:creationId xmlns:a16="http://schemas.microsoft.com/office/drawing/2014/main" id="{023C285F-F9F6-8FC8-E296-F7F398468B4B}"/>
              </a:ext>
            </a:extLst>
          </p:cNvPr>
          <p:cNvGrpSpPr/>
          <p:nvPr/>
        </p:nvGrpSpPr>
        <p:grpSpPr>
          <a:xfrm>
            <a:off x="7665579" y="5594991"/>
            <a:ext cx="2557315" cy="687508"/>
            <a:chOff x="2147446" y="7355641"/>
            <a:chExt cx="2538529" cy="687508"/>
          </a:xfrm>
        </p:grpSpPr>
        <p:sp>
          <p:nvSpPr>
            <p:cNvPr id="18" name="Google Shape;167;p20">
              <a:extLst>
                <a:ext uri="{FF2B5EF4-FFF2-40B4-BE49-F238E27FC236}">
                  <a16:creationId xmlns:a16="http://schemas.microsoft.com/office/drawing/2014/main" id="{D82593A5-76DB-0FF9-D207-1B3304701B6E}"/>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cxnSp>
          <p:nvCxnSpPr>
            <p:cNvPr id="19" name="Google Shape;168;p20">
              <a:extLst>
                <a:ext uri="{FF2B5EF4-FFF2-40B4-BE49-F238E27FC236}">
                  <a16:creationId xmlns:a16="http://schemas.microsoft.com/office/drawing/2014/main" id="{EC3536D7-FF6E-0363-5550-757C9D4B2B87}"/>
                </a:ext>
              </a:extLst>
            </p:cNvPr>
            <p:cNvCxnSpPr>
              <a:cxnSpLocks/>
              <a:stCxn id="18" idx="1"/>
            </p:cNvCxnSpPr>
            <p:nvPr/>
          </p:nvCxnSpPr>
          <p:spPr>
            <a:xfrm flipH="1">
              <a:off x="2147446" y="7497691"/>
              <a:ext cx="1646029" cy="545458"/>
            </a:xfrm>
            <a:prstGeom prst="straightConnector1">
              <a:avLst/>
            </a:prstGeom>
            <a:noFill/>
            <a:ln w="19050" cap="flat" cmpd="sng">
              <a:solidFill>
                <a:schemeClr val="bg1"/>
              </a:solidFill>
              <a:prstDash val="solid"/>
              <a:round/>
              <a:headEnd type="none" w="med" len="med"/>
              <a:tailEnd type="none" w="med" len="med"/>
            </a:ln>
          </p:spPr>
        </p:cxnSp>
      </p:grpSp>
      <p:sp>
        <p:nvSpPr>
          <p:cNvPr id="22" name="Rektangel 11">
            <a:extLst>
              <a:ext uri="{FF2B5EF4-FFF2-40B4-BE49-F238E27FC236}">
                <a16:creationId xmlns:a16="http://schemas.microsoft.com/office/drawing/2014/main" id="{3BF7CE32-2E86-B398-FC67-FA55A4C3953E}"/>
              </a:ext>
            </a:extLst>
          </p:cNvPr>
          <p:cNvSpPr/>
          <p:nvPr/>
        </p:nvSpPr>
        <p:spPr>
          <a:xfrm>
            <a:off x="10498386" y="9495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zabadkézi sokszög: alakzat 30">
            <a:extLst>
              <a:ext uri="{FF2B5EF4-FFF2-40B4-BE49-F238E27FC236}">
                <a16:creationId xmlns:a16="http://schemas.microsoft.com/office/drawing/2014/main" id="{12B75B98-D9F3-DB3F-7D4D-729698ECE934}"/>
              </a:ext>
            </a:extLst>
          </p:cNvPr>
          <p:cNvSpPr/>
          <p:nvPr/>
        </p:nvSpPr>
        <p:spPr>
          <a:xfrm>
            <a:off x="6161518" y="3717421"/>
            <a:ext cx="2657742" cy="2999573"/>
          </a:xfrm>
          <a:custGeom>
            <a:avLst/>
            <a:gdLst>
              <a:gd name="connsiteX0" fmla="*/ 1504060 w 2657742"/>
              <a:gd name="connsiteY0" fmla="*/ 0 h 2999573"/>
              <a:gd name="connsiteX1" fmla="*/ 2657742 w 2657742"/>
              <a:gd name="connsiteY1" fmla="*/ 880216 h 2999573"/>
              <a:gd name="connsiteX2" fmla="*/ 1743342 w 2657742"/>
              <a:gd name="connsiteY2" fmla="*/ 2999573 h 2999573"/>
              <a:gd name="connsiteX3" fmla="*/ 0 w 2657742"/>
              <a:gd name="connsiteY3" fmla="*/ 1845891 h 2999573"/>
              <a:gd name="connsiteX4" fmla="*/ 1504060 w 2657742"/>
              <a:gd name="connsiteY4" fmla="*/ 0 h 29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742" h="2999573">
                <a:moveTo>
                  <a:pt x="1504060" y="0"/>
                </a:moveTo>
                <a:lnTo>
                  <a:pt x="2657742" y="880216"/>
                </a:lnTo>
                <a:lnTo>
                  <a:pt x="1743342" y="2999573"/>
                </a:lnTo>
                <a:lnTo>
                  <a:pt x="0" y="1845891"/>
                </a:lnTo>
                <a:lnTo>
                  <a:pt x="1504060"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SRNTGT051 - Notia Naval Academy</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423730687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SCHOOL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 2000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80-</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25</a:t>
                      </a:r>
                      <a:r>
                        <a:rPr lang="en-GB"/>
                        <a:t>ms</a:t>
                      </a:r>
                      <a:r>
                        <a:rPr lang="hu-HU"/>
                        <a:t> each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Clr>
                          <a:schemeClr val="dk1"/>
                        </a:buClr>
                        <a:buSzPts val="1100"/>
                        <a:buFont typeface="Arial"/>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SCHOOL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2x 2000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80-</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25</a:t>
                      </a:r>
                      <a:r>
                        <a:rPr lang="en-GB"/>
                        <a:t>ms</a:t>
                      </a:r>
                      <a:r>
                        <a:rPr lang="hu-HU"/>
                        <a:t> each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COMMUNICATION BUILDING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u-HU">
                          <a:solidFill>
                            <a:schemeClr val="dk1"/>
                          </a:solidFill>
                        </a:rPr>
                        <a:t>CAT3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1x 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RESEARCH DEPARTMENT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CAT3</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sz="1200"/>
                        <a:t>1x 2000 / 2x 1000</a:t>
                      </a:r>
                      <a:endParaRPr sz="120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DECI</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id="{FB9A90C8-0683-C1BD-3698-9E794968DA7F}"/>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SRNTGT051 - Notia Naval Academy</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4" name="Rektangel 11">
            <a:extLst>
              <a:ext uri="{FF2B5EF4-FFF2-40B4-BE49-F238E27FC236}">
                <a16:creationId xmlns:a16="http://schemas.microsoft.com/office/drawing/2014/main" id="{B200D3EA-C079-62F5-3943-08E0E20C586E}"/>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5" name="Kép 4">
            <a:extLst>
              <a:ext uri="{FF2B5EF4-FFF2-40B4-BE49-F238E27FC236}">
                <a16:creationId xmlns:a16="http://schemas.microsoft.com/office/drawing/2014/main" id="{2844C814-DDF1-6E6C-A4BC-616C248AEC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Layer>
                </a14:imgProps>
              </a:ext>
            </a:extLst>
          </a:blip>
          <a:stretch>
            <a:fillRect/>
          </a:stretch>
        </p:blipFill>
        <p:spPr>
          <a:xfrm>
            <a:off x="9061292" y="1888331"/>
            <a:ext cx="6057408" cy="3407292"/>
          </a:xfrm>
          <a:prstGeom prst="rect">
            <a:avLst/>
          </a:prstGeom>
        </p:spPr>
      </p:pic>
      <p:graphicFrame>
        <p:nvGraphicFramePr>
          <p:cNvPr id="256" name="Google Shape;256;p26"/>
          <p:cNvGraphicFramePr/>
          <p:nvPr>
            <p:extLst>
              <p:ext uri="{D42A27DB-BD31-4B8C-83A1-F6EECF244321}">
                <p14:modId xmlns:p14="http://schemas.microsoft.com/office/powerpoint/2010/main" val="3685824187"/>
              </p:ext>
            </p:extLst>
          </p:nvPr>
        </p:nvGraphicFramePr>
        <p:xfrm>
          <a:off x="0" y="1"/>
          <a:ext cx="15119350" cy="10691812"/>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833003">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SRNTGT051 - Notia Naval Academy</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2894">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55915">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3456566" y="6359209"/>
            <a:ext cx="4103108" cy="2016000"/>
            <a:chOff x="4359260" y="9166134"/>
            <a:chExt cx="1459350" cy="2016000"/>
          </a:xfrm>
        </p:grpSpPr>
        <p:sp>
          <p:nvSpPr>
            <p:cNvPr id="262" name="Google Shape;262;p26"/>
            <p:cNvSpPr txBox="1"/>
            <p:nvPr/>
          </p:nvSpPr>
          <p:spPr>
            <a:xfrm>
              <a:off x="4359260" y="9166134"/>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SRNTGT051</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942310" y="9842034"/>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0285950" y="2113092"/>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3" name="Rektangel 11">
            <a:extLst>
              <a:ext uri="{FF2B5EF4-FFF2-40B4-BE49-F238E27FC236}">
                <a16:creationId xmlns:a16="http://schemas.microsoft.com/office/drawing/2014/main" id="{0F247B0B-E935-8C93-D2A3-B4AD2A65CDE7}"/>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67;p20">
            <a:extLst>
              <a:ext uri="{FF2B5EF4-FFF2-40B4-BE49-F238E27FC236}">
                <a16:creationId xmlns:a16="http://schemas.microsoft.com/office/drawing/2014/main" id="{37A49DF3-AF6F-88AB-5182-AEDB46277AF3}"/>
              </a:ext>
            </a:extLst>
          </p:cNvPr>
          <p:cNvSpPr txBox="1"/>
          <p:nvPr/>
        </p:nvSpPr>
        <p:spPr>
          <a:xfrm>
            <a:off x="10015186" y="399799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B</a:t>
            </a:r>
            <a:endParaRPr b="1">
              <a:solidFill>
                <a:schemeClr val="dk1"/>
              </a:solidFill>
            </a:endParaRPr>
          </a:p>
        </p:txBody>
      </p:sp>
      <p:sp>
        <p:nvSpPr>
          <p:cNvPr id="8" name="Google Shape;167;p20">
            <a:extLst>
              <a:ext uri="{FF2B5EF4-FFF2-40B4-BE49-F238E27FC236}">
                <a16:creationId xmlns:a16="http://schemas.microsoft.com/office/drawing/2014/main" id="{B891C675-22A0-E9CA-5878-E2598E75D22E}"/>
              </a:ext>
            </a:extLst>
          </p:cNvPr>
          <p:cNvSpPr txBox="1"/>
          <p:nvPr/>
        </p:nvSpPr>
        <p:spPr>
          <a:xfrm>
            <a:off x="11095950" y="414004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sp>
        <p:nvSpPr>
          <p:cNvPr id="10" name="Google Shape;167;p20">
            <a:extLst>
              <a:ext uri="{FF2B5EF4-FFF2-40B4-BE49-F238E27FC236}">
                <a16:creationId xmlns:a16="http://schemas.microsoft.com/office/drawing/2014/main" id="{40A2CCC6-B8FC-E418-4060-DA44BEB2856F}"/>
              </a:ext>
            </a:extLst>
          </p:cNvPr>
          <p:cNvSpPr txBox="1"/>
          <p:nvPr/>
        </p:nvSpPr>
        <p:spPr>
          <a:xfrm>
            <a:off x="12578277" y="4444848"/>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C</a:t>
            </a:r>
            <a:endParaRPr b="1">
              <a:solidFill>
                <a:schemeClr val="dk1"/>
              </a:solidFill>
            </a:endParaRPr>
          </a:p>
        </p:txBody>
      </p:sp>
      <p:cxnSp>
        <p:nvCxnSpPr>
          <p:cNvPr id="11" name="Google Shape;168;p20">
            <a:extLst>
              <a:ext uri="{FF2B5EF4-FFF2-40B4-BE49-F238E27FC236}">
                <a16:creationId xmlns:a16="http://schemas.microsoft.com/office/drawing/2014/main" id="{A9532BB3-8B8B-5E19-A8F2-4C55EE69DEAB}"/>
              </a:ext>
            </a:extLst>
          </p:cNvPr>
          <p:cNvCxnSpPr>
            <a:cxnSpLocks/>
            <a:endCxn id="7" idx="0"/>
          </p:cNvCxnSpPr>
          <p:nvPr/>
        </p:nvCxnSpPr>
        <p:spPr>
          <a:xfrm flipH="1">
            <a:off x="10464739" y="3776661"/>
            <a:ext cx="140520" cy="221337"/>
          </a:xfrm>
          <a:prstGeom prst="straightConnector1">
            <a:avLst/>
          </a:prstGeom>
          <a:noFill/>
          <a:ln w="19050" cap="flat" cmpd="sng">
            <a:solidFill>
              <a:schemeClr val="bg1"/>
            </a:solidFill>
            <a:prstDash val="solid"/>
            <a:round/>
            <a:headEnd type="none" w="med" len="med"/>
            <a:tailEnd type="none" w="med" len="med"/>
          </a:ln>
        </p:spPr>
      </p:cxnSp>
      <p:cxnSp>
        <p:nvCxnSpPr>
          <p:cNvPr id="14" name="Google Shape;168;p20">
            <a:extLst>
              <a:ext uri="{FF2B5EF4-FFF2-40B4-BE49-F238E27FC236}">
                <a16:creationId xmlns:a16="http://schemas.microsoft.com/office/drawing/2014/main" id="{315EA869-CAF9-45F3-99CA-796A539A16FA}"/>
              </a:ext>
            </a:extLst>
          </p:cNvPr>
          <p:cNvCxnSpPr>
            <a:cxnSpLocks/>
            <a:endCxn id="8" idx="0"/>
          </p:cNvCxnSpPr>
          <p:nvPr/>
        </p:nvCxnSpPr>
        <p:spPr>
          <a:xfrm>
            <a:off x="11380796" y="3583929"/>
            <a:ext cx="164707" cy="556119"/>
          </a:xfrm>
          <a:prstGeom prst="straightConnector1">
            <a:avLst/>
          </a:prstGeom>
          <a:noFill/>
          <a:ln w="19050" cap="flat" cmpd="sng">
            <a:solidFill>
              <a:schemeClr val="bg1"/>
            </a:solidFill>
            <a:prstDash val="solid"/>
            <a:round/>
            <a:headEnd type="none" w="med" len="med"/>
            <a:tailEnd type="none" w="med" len="med"/>
          </a:ln>
        </p:spPr>
      </p:cxnSp>
      <p:cxnSp>
        <p:nvCxnSpPr>
          <p:cNvPr id="16" name="Google Shape;168;p20">
            <a:extLst>
              <a:ext uri="{FF2B5EF4-FFF2-40B4-BE49-F238E27FC236}">
                <a16:creationId xmlns:a16="http://schemas.microsoft.com/office/drawing/2014/main" id="{B5B04753-14B3-2457-7DC3-0459F7C675BC}"/>
              </a:ext>
            </a:extLst>
          </p:cNvPr>
          <p:cNvCxnSpPr>
            <a:cxnSpLocks/>
            <a:endCxn id="10" idx="0"/>
          </p:cNvCxnSpPr>
          <p:nvPr/>
        </p:nvCxnSpPr>
        <p:spPr>
          <a:xfrm>
            <a:off x="12461300" y="3861988"/>
            <a:ext cx="566530" cy="582860"/>
          </a:xfrm>
          <a:prstGeom prst="straightConnector1">
            <a:avLst/>
          </a:prstGeom>
          <a:noFill/>
          <a:ln w="19050" cap="flat" cmpd="sng">
            <a:solidFill>
              <a:schemeClr val="bg1"/>
            </a:solidFill>
            <a:prstDash val="solid"/>
            <a:round/>
            <a:headEnd type="none" w="med" len="med"/>
            <a:tailEnd type="none" w="med" len="med"/>
          </a:ln>
        </p:spPr>
      </p:cxnSp>
      <p:pic>
        <p:nvPicPr>
          <p:cNvPr id="26" name="Kép 25">
            <a:extLst>
              <a:ext uri="{FF2B5EF4-FFF2-40B4-BE49-F238E27FC236}">
                <a16:creationId xmlns:a16="http://schemas.microsoft.com/office/drawing/2014/main" id="{73F6FB79-AC30-2072-135F-8723AA9EC200}"/>
              </a:ext>
            </a:extLst>
          </p:cNvPr>
          <p:cNvPicPr>
            <a:picLocks noChangeAspect="1"/>
          </p:cNvPicPr>
          <p:nvPr/>
        </p:nvPicPr>
        <p:blipFill>
          <a:blip r:embed="rId7"/>
          <a:stretch>
            <a:fillRect/>
          </a:stretch>
        </p:blipFill>
        <p:spPr>
          <a:xfrm>
            <a:off x="12572541" y="5284351"/>
            <a:ext cx="2546159" cy="2243645"/>
          </a:xfrm>
          <a:prstGeom prst="rect">
            <a:avLst/>
          </a:prstGeom>
        </p:spPr>
      </p:pic>
      <p:sp>
        <p:nvSpPr>
          <p:cNvPr id="27" name="Google Shape;167;p20">
            <a:extLst>
              <a:ext uri="{FF2B5EF4-FFF2-40B4-BE49-F238E27FC236}">
                <a16:creationId xmlns:a16="http://schemas.microsoft.com/office/drawing/2014/main" id="{828CBE60-7462-015B-4CDB-70F98A064B8D}"/>
              </a:ext>
            </a:extLst>
          </p:cNvPr>
          <p:cNvSpPr txBox="1"/>
          <p:nvPr/>
        </p:nvSpPr>
        <p:spPr>
          <a:xfrm>
            <a:off x="14086053" y="7263240"/>
            <a:ext cx="899105"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D</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extLst>
              <p:ext uri="{D42A27DB-BD31-4B8C-83A1-F6EECF244321}">
                <p14:modId xmlns:p14="http://schemas.microsoft.com/office/powerpoint/2010/main" val="414442740"/>
              </p:ext>
            </p:extLst>
          </p:nvPr>
        </p:nvGraphicFramePr>
        <p:xfrm>
          <a:off x="435874" y="0"/>
          <a:ext cx="14683478" cy="10755900"/>
        </p:xfrm>
        <a:graphic>
          <a:graphicData uri="http://schemas.openxmlformats.org/drawingml/2006/table">
            <a:tbl>
              <a:tblPr>
                <a:noFill/>
                <a:tableStyleId>{AE7EAA58-4EDA-4114-B047-75ABB572CC32}</a:tableStyleId>
              </a:tblPr>
              <a:tblGrid>
                <a:gridCol w="2388468">
                  <a:extLst>
                    <a:ext uri="{9D8B030D-6E8A-4147-A177-3AD203B41FA5}">
                      <a16:colId xmlns:a16="http://schemas.microsoft.com/office/drawing/2014/main" val="20000"/>
                    </a:ext>
                  </a:extLst>
                </a:gridCol>
                <a:gridCol w="6466921">
                  <a:extLst>
                    <a:ext uri="{9D8B030D-6E8A-4147-A177-3AD203B41FA5}">
                      <a16:colId xmlns:a16="http://schemas.microsoft.com/office/drawing/2014/main" val="20001"/>
                    </a:ext>
                  </a:extLst>
                </a:gridCol>
                <a:gridCol w="2178244">
                  <a:extLst>
                    <a:ext uri="{9D8B030D-6E8A-4147-A177-3AD203B41FA5}">
                      <a16:colId xmlns:a16="http://schemas.microsoft.com/office/drawing/2014/main" val="20002"/>
                    </a:ext>
                  </a:extLst>
                </a:gridCol>
                <a:gridCol w="3649845">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SRNTGT051 - Notia Naval Academy</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SRNTGT-048</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SRNTGT051   CATCODE: 6</a:t>
                      </a:r>
                    </a:p>
                    <a:p>
                      <a:pPr marL="0" lvl="0" indent="0" algn="l" rtl="0">
                        <a:spcBef>
                          <a:spcPts val="0"/>
                        </a:spcBef>
                        <a:spcAft>
                          <a:spcPts val="0"/>
                        </a:spcAft>
                        <a:buNone/>
                      </a:pPr>
                      <a:r>
                        <a:rPr lang="hu-HU" sz="1500" b="1"/>
                        <a:t>MIDB GEO: </a:t>
                      </a:r>
                      <a:r>
                        <a:rPr lang="pt-BR" sz="1500" b="1"/>
                        <a:t>N 69 04.228 E033 23.538</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2012946" y="4818993"/>
            <a:ext cx="3528664" cy="648934"/>
            <a:chOff x="3333760" y="5679891"/>
            <a:chExt cx="3528664" cy="648934"/>
          </a:xfrm>
        </p:grpSpPr>
        <p:sp>
          <p:nvSpPr>
            <p:cNvPr id="231" name="Google Shape;231;p24"/>
            <p:cNvSpPr txBox="1"/>
            <p:nvPr/>
          </p:nvSpPr>
          <p:spPr>
            <a:xfrm>
              <a:off x="3333760" y="5679891"/>
              <a:ext cx="2523155" cy="6489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Vayda Guba Early Warning Station</a:t>
              </a:r>
            </a:p>
          </p:txBody>
        </p:sp>
        <p:cxnSp>
          <p:nvCxnSpPr>
            <p:cNvPr id="232" name="Google Shape;232;p24"/>
            <p:cNvCxnSpPr>
              <a:cxnSpLocks/>
              <a:stCxn id="231" idx="3"/>
            </p:cNvCxnSpPr>
            <p:nvPr/>
          </p:nvCxnSpPr>
          <p:spPr>
            <a:xfrm>
              <a:off x="5856915" y="6004358"/>
              <a:ext cx="1005509" cy="566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6954981" y="6326909"/>
            <a:ext cx="6632386" cy="1313424"/>
            <a:chOff x="8069021" y="1732709"/>
            <a:chExt cx="4568944" cy="3132791"/>
          </a:xfrm>
        </p:grpSpPr>
        <p:sp>
          <p:nvSpPr>
            <p:cNvPr id="234" name="Google Shape;234;p24"/>
            <p:cNvSpPr txBox="1"/>
            <p:nvPr/>
          </p:nvSpPr>
          <p:spPr>
            <a:xfrm>
              <a:off x="9933784" y="3722815"/>
              <a:ext cx="2704181" cy="114268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SRNTGT051</a:t>
              </a:r>
              <a:r>
                <a:rPr lang="hu-HU" sz="1400" b="1"/>
                <a:t>- Notia Naval Academy</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069021" y="1732709"/>
              <a:ext cx="1864764" cy="2561450"/>
            </a:xfrm>
            <a:prstGeom prst="straightConnector1">
              <a:avLst/>
            </a:prstGeom>
            <a:noFill/>
            <a:ln w="19050" cap="flat" cmpd="sng">
              <a:solidFill>
                <a:schemeClr val="bg1"/>
              </a:solidFill>
              <a:prstDash val="solid"/>
              <a:round/>
              <a:headEnd type="none" w="med" len="med"/>
              <a:tailEnd type="none" w="med" len="med"/>
            </a:ln>
          </p:spPr>
        </p:cxnSp>
      </p:grp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17" name="Picture 3">
            <a:extLst>
              <a:ext uri="{FF2B5EF4-FFF2-40B4-BE49-F238E27FC236}">
                <a16:creationId xmlns:a16="http://schemas.microsoft.com/office/drawing/2014/main" id="{72C79575-7042-CA37-D6DE-A6AEAC41F25D}"/>
              </a:ext>
            </a:extLst>
          </p:cNvPr>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0" name="Szabadkézi sokszög: alakzat 9">
            <a:extLst>
              <a:ext uri="{FF2B5EF4-FFF2-40B4-BE49-F238E27FC236}">
                <a16:creationId xmlns:a16="http://schemas.microsoft.com/office/drawing/2014/main" id="{47A97F84-D4B7-57CB-B9A2-597EBBDC1FB1}"/>
              </a:ext>
            </a:extLst>
          </p:cNvPr>
          <p:cNvSpPr/>
          <p:nvPr/>
        </p:nvSpPr>
        <p:spPr>
          <a:xfrm>
            <a:off x="5403272" y="4784436"/>
            <a:ext cx="905164" cy="1006764"/>
          </a:xfrm>
          <a:custGeom>
            <a:avLst/>
            <a:gdLst>
              <a:gd name="connsiteX0" fmla="*/ 286328 w 905164"/>
              <a:gd name="connsiteY0" fmla="*/ 0 h 1006764"/>
              <a:gd name="connsiteX1" fmla="*/ 905164 w 905164"/>
              <a:gd name="connsiteY1" fmla="*/ 212436 h 1006764"/>
              <a:gd name="connsiteX2" fmla="*/ 461819 w 905164"/>
              <a:gd name="connsiteY2" fmla="*/ 1006764 h 1006764"/>
              <a:gd name="connsiteX3" fmla="*/ 0 w 905164"/>
              <a:gd name="connsiteY3" fmla="*/ 849746 h 1006764"/>
              <a:gd name="connsiteX4" fmla="*/ 286328 w 905164"/>
              <a:gd name="connsiteY4" fmla="*/ 0 h 100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164" h="1006764">
                <a:moveTo>
                  <a:pt x="286328" y="0"/>
                </a:moveTo>
                <a:lnTo>
                  <a:pt x="905164" y="212436"/>
                </a:lnTo>
                <a:lnTo>
                  <a:pt x="461819" y="1006764"/>
                </a:lnTo>
                <a:lnTo>
                  <a:pt x="0" y="849746"/>
                </a:lnTo>
                <a:lnTo>
                  <a:pt x="286328"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Rektangel 11">
            <a:extLst>
              <a:ext uri="{FF2B5EF4-FFF2-40B4-BE49-F238E27FC236}">
                <a16:creationId xmlns:a16="http://schemas.microsoft.com/office/drawing/2014/main" id="{BB5520B9-0673-E940-6BE8-8BE1E1B5E2D5}"/>
              </a:ext>
            </a:extLst>
          </p:cNvPr>
          <p:cNvSpPr/>
          <p:nvPr/>
        </p:nvSpPr>
        <p:spPr>
          <a:xfrm>
            <a:off x="10345986" y="79712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SRNTGT051 - Notia Naval Academy,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SRNTGT051   CATCODE: 6</a:t>
                      </a:r>
                      <a:endParaRPr lang="nb-NO" sz="1500" b="1" dirty="0"/>
                    </a:p>
                    <a:p>
                      <a:pPr marL="0" lvl="0" indent="0" algn="l" rtl="0">
                        <a:spcBef>
                          <a:spcPts val="0"/>
                        </a:spcBef>
                        <a:spcAft>
                          <a:spcPts val="0"/>
                        </a:spcAft>
                        <a:buNone/>
                      </a:pPr>
                      <a:r>
                        <a:rPr lang="pt-BR" sz="1500" b="1"/>
                        <a:t>MIDB GEO: N 69 04.228 E033 23.538</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2677</Words>
  <Application>Microsoft Office PowerPoint</Application>
  <PresentationFormat>Egyéni</PresentationFormat>
  <Paragraphs>564</Paragraphs>
  <Slides>21</Slides>
  <Notes>20</Notes>
  <HiddenSlides>14</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SRNTGT051  Notia Naval Academy</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creator>Tóth Levente</dc:creator>
  <cp:lastModifiedBy>Levente Tóth</cp:lastModifiedBy>
  <cp:revision>115</cp:revision>
  <dcterms:modified xsi:type="dcterms:W3CDTF">2025-02-15T17:13:08Z</dcterms:modified>
</cp:coreProperties>
</file>